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2" r:id="rId3"/>
    <p:sldId id="274" r:id="rId4"/>
    <p:sldId id="259" r:id="rId5"/>
    <p:sldId id="260" r:id="rId6"/>
    <p:sldId id="261" r:id="rId7"/>
    <p:sldId id="262" r:id="rId8"/>
    <p:sldId id="275" r:id="rId9"/>
    <p:sldId id="263" r:id="rId10"/>
    <p:sldId id="264" r:id="rId11"/>
    <p:sldId id="265" r:id="rId12"/>
    <p:sldId id="277" r:id="rId13"/>
    <p:sldId id="266" r:id="rId14"/>
    <p:sldId id="267" r:id="rId15"/>
    <p:sldId id="276" r:id="rId16"/>
    <p:sldId id="268" r:id="rId17"/>
    <p:sldId id="269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126" y="-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E21E530-2451-4E01-9456-B12AD9B477CB}" type="datetimeFigureOut">
              <a:rPr lang="tr-TR" smtClean="0"/>
              <a:t>8.03.2022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99EB3CB-C573-496E-B433-61E28544B0F4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9502945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1E530-2451-4E01-9456-B12AD9B477CB}" type="datetimeFigureOut">
              <a:rPr lang="tr-TR" smtClean="0"/>
              <a:t>8.03.2022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B3CB-C573-496E-B433-61E28544B0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8719928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1E530-2451-4E01-9456-B12AD9B477CB}" type="datetimeFigureOut">
              <a:rPr lang="tr-TR" smtClean="0"/>
              <a:t>8.03.2022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B3CB-C573-496E-B433-61E28544B0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8538684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1E530-2451-4E01-9456-B12AD9B477CB}" type="datetimeFigureOut">
              <a:rPr lang="tr-TR" smtClean="0"/>
              <a:t>8.03.2022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B3CB-C573-496E-B433-61E28544B0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5174737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21E530-2451-4E01-9456-B12AD9B477CB}" type="datetimeFigureOut">
              <a:rPr lang="tr-TR" smtClean="0"/>
              <a:t>8.03.2022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9EB3CB-C573-496E-B433-61E28544B0F4}" type="slidenum">
              <a:rPr lang="tr-TR" smtClean="0"/>
              <a:t>‹#›</a:t>
            </a:fld>
            <a:endParaRPr lang="tr-T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9187132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1E530-2451-4E01-9456-B12AD9B477CB}" type="datetimeFigureOut">
              <a:rPr lang="tr-TR" smtClean="0"/>
              <a:t>8.03.2022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B3CB-C573-496E-B433-61E28544B0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3398777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1E530-2451-4E01-9456-B12AD9B477CB}" type="datetimeFigureOut">
              <a:rPr lang="tr-TR" smtClean="0"/>
              <a:t>8.03.2022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B3CB-C573-496E-B433-61E28544B0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5377323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1E530-2451-4E01-9456-B12AD9B477CB}" type="datetimeFigureOut">
              <a:rPr lang="tr-TR" smtClean="0"/>
              <a:t>8.03.2022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B3CB-C573-496E-B433-61E28544B0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7837976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1E530-2451-4E01-9456-B12AD9B477CB}" type="datetimeFigureOut">
              <a:rPr lang="tr-TR" smtClean="0"/>
              <a:t>8.03.2022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B3CB-C573-496E-B433-61E28544B0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7609735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21E530-2451-4E01-9456-B12AD9B477CB}" type="datetimeFigureOut">
              <a:rPr lang="tr-TR" smtClean="0"/>
              <a:t>8.03.2022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9EB3CB-C573-496E-B433-61E28544B0F4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36982177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21E530-2451-4E01-9456-B12AD9B477CB}" type="datetimeFigureOut">
              <a:rPr lang="tr-TR" smtClean="0"/>
              <a:t>8.03.2022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9EB3CB-C573-496E-B433-61E28544B0F4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15644301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E21E530-2451-4E01-9456-B12AD9B477CB}" type="datetimeFigureOut">
              <a:rPr lang="tr-TR" smtClean="0"/>
              <a:t>8.03.2022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999EB3CB-C573-496E-B433-61E28544B0F4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88694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wipe/>
  </p:transition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029" y="0"/>
            <a:ext cx="10594571" cy="37405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ikdörtgen 4"/>
          <p:cNvSpPr/>
          <p:nvPr/>
        </p:nvSpPr>
        <p:spPr>
          <a:xfrm>
            <a:off x="2344189" y="3354478"/>
            <a:ext cx="773083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hiller" panose="04020404031007020602" pitchFamily="82" charset="0"/>
              </a:rPr>
              <a:t>ÇOCUK VE GENÇLERLE</a:t>
            </a:r>
          </a:p>
          <a:p>
            <a:pPr algn="ctr"/>
            <a:r>
              <a:rPr lang="tr-TR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hiller" panose="04020404031007020602" pitchFamily="82" charset="0"/>
              </a:rPr>
              <a:t>ETKİLİ İLETİŞİM</a:t>
            </a:r>
            <a:endParaRPr lang="tr-TR" sz="72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hiller" panose="04020404031007020602" pitchFamily="82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8595359" y="5391393"/>
            <a:ext cx="345948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400" b="0" cap="none" spc="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iller" panose="04020404031007020602" pitchFamily="82" charset="0"/>
              </a:rPr>
              <a:t>Seher Coşkun</a:t>
            </a:r>
          </a:p>
          <a:p>
            <a:pPr algn="ctr"/>
            <a:r>
              <a:rPr lang="tr-TR" sz="440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iller" panose="04020404031007020602" pitchFamily="82" charset="0"/>
              </a:rPr>
              <a:t>Psikolojik Danışman</a:t>
            </a:r>
            <a:endParaRPr lang="tr-TR" sz="4400" b="0" cap="none" spc="0" dirty="0">
              <a:ln w="0"/>
              <a:solidFill>
                <a:schemeClr val="accent6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hiller" panose="04020404031007020602" pitchFamily="82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789708" y="5662802"/>
            <a:ext cx="68760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chemeClr val="accent6"/>
                </a:solidFill>
                <a:latin typeface="Franklin Gothic Medium" pitchFamily="34" charset="0"/>
              </a:rPr>
              <a:t>Kalbinizi ve sesinizi yumuşatınız. </a:t>
            </a:r>
          </a:p>
          <a:p>
            <a:r>
              <a:rPr lang="tr-TR" sz="2800" b="1" dirty="0" smtClean="0">
                <a:solidFill>
                  <a:schemeClr val="accent6"/>
                </a:solidFill>
                <a:latin typeface="Franklin Gothic Medium" pitchFamily="34" charset="0"/>
              </a:rPr>
              <a:t>«A.C.Z»</a:t>
            </a:r>
            <a:endParaRPr lang="tr-TR" sz="2800" b="1" dirty="0">
              <a:solidFill>
                <a:schemeClr val="accent6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5347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18" y="180109"/>
            <a:ext cx="11042073" cy="6553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075430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75854" y="159327"/>
            <a:ext cx="7342909" cy="11430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4. KONUŞMAK </a:t>
            </a:r>
            <a:br>
              <a:rPr lang="tr-TR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tr-TR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(GÜZEL SÖZ SÖYLEMEK)</a:t>
            </a:r>
            <a:endParaRPr lang="tr-TR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75854" y="1302327"/>
            <a:ext cx="6483928" cy="5264728"/>
          </a:xfrm>
        </p:spPr>
        <p:txBody>
          <a:bodyPr>
            <a:noAutofit/>
          </a:bodyPr>
          <a:lstStyle/>
          <a:p>
            <a:pPr algn="just"/>
            <a:r>
              <a:rPr lang="tr-T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Konuşmak 4. sırada. İlk üç unsur olmadan laf kalabalığı olarak yorumlanır.</a:t>
            </a:r>
          </a:p>
          <a:p>
            <a:pPr algn="just"/>
            <a:r>
              <a:rPr lang="tr-T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Öğrendiğimiz, duyduğumuz, deneyimlediğimiz şekilde konuşuruz ama yeni bir dil kullanmalı, yeni şeyleri yeni şekillerde söylemeliyiz. </a:t>
            </a:r>
          </a:p>
          <a:p>
            <a:pPr algn="just"/>
            <a:r>
              <a:rPr lang="tr-T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Değerlendirmeden, dikkat etmeden, özen göstermeden ettiğimiz sözler karşımızdakini incitebilir. Dil yarası&gt;Fiziksel yara (Bıçak yarası geçer dil yarası geçmez/Dil yarası en acı yara imiş)</a:t>
            </a:r>
          </a:p>
          <a:p>
            <a:pPr algn="just"/>
            <a:r>
              <a:rPr lang="tr-T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Kelimeler kadar ses tonu ve tavır da önemli (ne söylediğinden çok nasıl söylediğin önemli)</a:t>
            </a:r>
          </a:p>
          <a:p>
            <a:pPr algn="just"/>
            <a:r>
              <a:rPr lang="tr-T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«Allah’ın nasıl bir misal getirdiğini görmedin mi? Güzel sözü kökü sabit dalları gökte olan güzel bir ağaca benzetti. O ağaç </a:t>
            </a:r>
            <a:r>
              <a:rPr lang="tr-TR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Rabbi’nin</a:t>
            </a:r>
            <a:r>
              <a:rPr lang="tr-T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izni ile her zaman meyvesini verir. Öğüt alsınlar diye Allah insanlara böyle misaller getirmektedir.(İbrahim Suresi/24-25)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7827"/>
          <a:stretch/>
        </p:blipFill>
        <p:spPr>
          <a:xfrm>
            <a:off x="7259783" y="1302327"/>
            <a:ext cx="4835236" cy="52647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065025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İnsanın yalnızca yarısı kendisidir. Öteki yarısı da kendini nasıl ifade ettiğidir. Er insan başına geleni ifade edebilecek kadar sanatçı olmalıdır.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 err="1" smtClean="0"/>
              <a:t>Ralph</a:t>
            </a:r>
            <a:r>
              <a:rPr lang="tr-TR" dirty="0" smtClean="0"/>
              <a:t> </a:t>
            </a:r>
            <a:r>
              <a:rPr lang="tr-TR" dirty="0" err="1" smtClean="0"/>
              <a:t>Waldo</a:t>
            </a:r>
            <a:r>
              <a:rPr lang="tr-TR" dirty="0" smtClean="0"/>
              <a:t> </a:t>
            </a:r>
            <a:r>
              <a:rPr lang="tr-TR" dirty="0" err="1" smtClean="0"/>
              <a:t>Emerson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15315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93273" y="187037"/>
            <a:ext cx="9601200" cy="699655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KONUŞMALARDAKİ HATALAR:</a:t>
            </a:r>
            <a:endParaRPr lang="tr-TR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11382" y="886692"/>
            <a:ext cx="11180618" cy="5541818"/>
          </a:xfrm>
        </p:spPr>
        <p:txBody>
          <a:bodyPr>
            <a:noAutofit/>
          </a:bodyPr>
          <a:lstStyle/>
          <a:p>
            <a:pPr algn="just"/>
            <a:r>
              <a:rPr lang="tr-TR" sz="19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KATI/KABA BİR ÜSLUP: </a:t>
            </a: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Sorunlar sadece bağırarak çözülür, uyarı sadece kırıcı-sert bir dille yapılır, otorite çocuk/genç aşağılanarak kurulur zannediliyor.</a:t>
            </a:r>
          </a:p>
          <a:p>
            <a:pPr marL="0" indent="0" algn="just">
              <a:buNone/>
            </a:pP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«Ona yumuşak söz söyleyin, belki öğüt alır yahut korkar. (Taha/44)</a:t>
            </a:r>
          </a:p>
          <a:p>
            <a:pPr marL="0" indent="0" algn="just">
              <a:buNone/>
            </a:pP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«O vakit Allah’tan gelen bir rahmet ile onlara yumuşak davrandın. Kaba ve katı yürekli olsaydın etrafından dağılıp giderlerdi.» (Al-i İmran/159)</a:t>
            </a:r>
          </a:p>
          <a:p>
            <a:pPr algn="just"/>
            <a:r>
              <a:rPr lang="tr-TR" sz="19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Kehanette Bulunma: </a:t>
            </a: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Senden adam olmaz (Ayşe-çiçek)</a:t>
            </a:r>
          </a:p>
          <a:p>
            <a:pPr algn="just"/>
            <a:r>
              <a:rPr lang="tr-TR" sz="19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Karşılaştırma: </a:t>
            </a:r>
          </a:p>
          <a:p>
            <a:pPr algn="just"/>
            <a:r>
              <a:rPr lang="tr-TR" sz="19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 </a:t>
            </a:r>
            <a:r>
              <a:rPr lang="tr-TR" sz="19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19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önlü İletişim: </a:t>
            </a: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Cevap hakkı tanımama/eleştiriye soruya kapalı olma-bilgi eksikliğinden)</a:t>
            </a:r>
          </a:p>
          <a:p>
            <a:pPr algn="just"/>
            <a:r>
              <a:rPr lang="tr-TR" sz="19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Özensizlik: </a:t>
            </a: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Yaşı küçük-statüsü düşük </a:t>
            </a:r>
          </a:p>
          <a:p>
            <a:pPr algn="just"/>
            <a:r>
              <a:rPr lang="tr-TR" sz="19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Duyguları İnkar: </a:t>
            </a: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Bunda üzülecek ne var-Neye sevindin bu kadar-Buna mı takıldın</a:t>
            </a:r>
          </a:p>
          <a:p>
            <a:pPr algn="just"/>
            <a:r>
              <a:rPr lang="tr-TR" sz="19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Davranış Yerine Kişilik Eleştirme: </a:t>
            </a: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«Kadınları sevmiyorum» dedi çocuk. «Neden?» diye sordu adam. «Çünkü dedikodu yapıyorlar» diye cevap verdi çocuk. «O zaman sen dedikoduyu sevmiyorsun» dedi adam «Kadınları değil» (Rasim Ö./ G.Y.A)</a:t>
            </a:r>
          </a:p>
          <a:p>
            <a:pPr algn="just"/>
            <a:r>
              <a:rPr lang="tr-TR" sz="19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Tehdit ve Yıkıcı Eleştiri: </a:t>
            </a: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 Yap bak başına neler gelecek/Ailenin haberi olacak/Bir şeyi de becersen şaşarım. (Kaygı yaratır)</a:t>
            </a:r>
          </a:p>
          <a:p>
            <a:pPr marL="0" indent="0" algn="just">
              <a:buNone/>
            </a:pP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RESİM ÇİZERKEN: Sen boş boş bakıyorsun-Hiç alıyor gibi durmuyorsun-Kesin beceremedin </a:t>
            </a:r>
          </a:p>
        </p:txBody>
      </p:sp>
    </p:spTree>
    <p:extLst>
      <p:ext uri="{BB962C8B-B14F-4D97-AF65-F5344CB8AC3E}">
        <p14:creationId xmlns:p14="http://schemas.microsoft.com/office/powerpoint/2010/main" val="7973799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73" y="207818"/>
            <a:ext cx="11083636" cy="63869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37376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05345" y="831273"/>
            <a:ext cx="9601200" cy="3581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Sözünü bilen kişinin yüzünü ak eder bir söz</a:t>
            </a:r>
          </a:p>
          <a:p>
            <a:pPr marL="0" indent="0">
              <a:buNone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Sözü pişirip diyenin işini sağ eder bir söz</a:t>
            </a:r>
          </a:p>
          <a:p>
            <a:pPr marL="0" indent="0">
              <a:buNone/>
            </a:pP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 ola keser savaşı, söz ola bitirir başı</a:t>
            </a:r>
          </a:p>
          <a:p>
            <a:pPr marL="0" indent="0">
              <a:buNone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 ola zehirli aşı yağ ile bal eden bir söz.</a:t>
            </a:r>
          </a:p>
          <a:p>
            <a:pPr marL="0" indent="0">
              <a:buNone/>
            </a:pP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Sözlerini iyi pişir yaramaz sözü değiştir.</a:t>
            </a:r>
          </a:p>
          <a:p>
            <a:pPr marL="0" indent="0">
              <a:buNone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Aklın ile dile düşür söyleme anlamsız bir söz</a:t>
            </a:r>
          </a:p>
          <a:p>
            <a:pPr marL="0" indent="0">
              <a:buNone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Yunus Emre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35595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5127" y="214745"/>
            <a:ext cx="5001491" cy="921327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5. TUTARLILIK</a:t>
            </a:r>
            <a:endParaRPr lang="tr-TR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45126" y="997527"/>
            <a:ext cx="5666509" cy="5555673"/>
          </a:xfrm>
        </p:spPr>
        <p:txBody>
          <a:bodyPr>
            <a:normAutofit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Gencin ayakları yere basmaz. İki uçta savrulur. Duyguları-tepkileri-fikirleri-kararları-hali-tavrı aniden değişebilir.</a:t>
            </a: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Düşe kalka yol alır- Yetişkin kararlı ve tutarlı olsun savrulurken onu tutsun ister.</a:t>
            </a: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Tutarlılığın iki boyutu:</a:t>
            </a: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Sözlerin Tutarlılığı:</a:t>
            </a:r>
          </a:p>
          <a:p>
            <a:pPr marL="0" indent="0" algn="ctr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(iyi-kötü/yasak-serbest/evet-hayır)</a:t>
            </a:r>
          </a:p>
          <a:p>
            <a:pPr marL="0" indent="0" algn="ctr">
              <a:buNone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Söz-Davranış Tutarlılığı:</a:t>
            </a:r>
          </a:p>
          <a:p>
            <a:pPr marL="0" indent="0" algn="ctr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Söylediklerimi yap yaptığımı yapma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3309" y="997527"/>
            <a:ext cx="5209309" cy="55556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260556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04801" y="5372100"/>
            <a:ext cx="8174182" cy="1485900"/>
          </a:xfrm>
        </p:spPr>
        <p:txBody>
          <a:bodyPr>
            <a:normAutofit fontScale="90000"/>
          </a:bodyPr>
          <a:lstStyle/>
          <a:p>
            <a:pPr algn="r"/>
            <a:r>
              <a:rPr lang="tr-TR" dirty="0" err="1" smtClean="0">
                <a:latin typeface="Papyrus" panose="03070502060502030205" pitchFamily="66" charset="0"/>
              </a:rPr>
              <a:t>Dinlediginiz</a:t>
            </a:r>
            <a:r>
              <a:rPr lang="tr-TR" dirty="0" smtClean="0">
                <a:latin typeface="Papyrus" panose="03070502060502030205" pitchFamily="66" charset="0"/>
              </a:rPr>
              <a:t> için </a:t>
            </a:r>
            <a:r>
              <a:rPr lang="tr-TR" dirty="0" err="1" smtClean="0">
                <a:latin typeface="Papyrus" panose="03070502060502030205" pitchFamily="66" charset="0"/>
              </a:rPr>
              <a:t>tesekkür</a:t>
            </a:r>
            <a:r>
              <a:rPr lang="tr-TR" dirty="0" smtClean="0">
                <a:latin typeface="Papyrus" panose="03070502060502030205" pitchFamily="66" charset="0"/>
              </a:rPr>
              <a:t> ederim</a:t>
            </a:r>
            <a:br>
              <a:rPr lang="tr-TR" dirty="0" smtClean="0">
                <a:latin typeface="Papyrus" panose="03070502060502030205" pitchFamily="66" charset="0"/>
              </a:rPr>
            </a:br>
            <a:r>
              <a:rPr lang="tr-TR" dirty="0" smtClean="0">
                <a:latin typeface="Papyrus" panose="03070502060502030205" pitchFamily="66" charset="0"/>
              </a:rPr>
              <a:t>sehercoskun209@gmail.com</a:t>
            </a:r>
            <a:endParaRPr lang="tr-TR" dirty="0">
              <a:latin typeface="Papyrus" panose="03070502060502030205" pitchFamily="66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36" y="152399"/>
            <a:ext cx="11471564" cy="48490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Metin kutusu 5"/>
          <p:cNvSpPr txBox="1"/>
          <p:nvPr/>
        </p:nvSpPr>
        <p:spPr>
          <a:xfrm>
            <a:off x="11152910" y="6483928"/>
            <a:ext cx="900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video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450307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463348" y="481301"/>
            <a:ext cx="5157787" cy="5690899"/>
          </a:xfrm>
          <a:solidFill>
            <a:schemeClr val="accent6">
              <a:lumMod val="75000"/>
            </a:schemeClr>
          </a:solidFill>
        </p:spPr>
        <p:txBody>
          <a:bodyPr>
            <a:normAutofit fontScale="92500" lnSpcReduction="10000"/>
          </a:bodyPr>
          <a:lstStyle/>
          <a:p>
            <a:pPr algn="ctr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Düşündüğümüz</a:t>
            </a:r>
          </a:p>
          <a:p>
            <a:pPr algn="ctr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Söylemek istediğimiz</a:t>
            </a:r>
          </a:p>
          <a:p>
            <a:pPr algn="ctr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Söylediğimizi sandığımız</a:t>
            </a:r>
          </a:p>
          <a:p>
            <a:pPr algn="ctr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Söylediğimiz </a:t>
            </a:r>
          </a:p>
          <a:p>
            <a:pPr algn="ctr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Karşımızdakinin duymak istediği</a:t>
            </a:r>
          </a:p>
          <a:p>
            <a:pPr algn="ctr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Duyduğu</a:t>
            </a:r>
          </a:p>
          <a:p>
            <a:pPr algn="ctr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Anlamak istediği</a:t>
            </a:r>
          </a:p>
          <a:p>
            <a:pPr algn="ctr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Anladığını sandığı </a:t>
            </a:r>
          </a:p>
          <a:p>
            <a:pPr algn="ctr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Anladığı</a:t>
            </a:r>
          </a:p>
          <a:p>
            <a:pPr marL="0" indent="0" algn="ctr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ynı değildir…</a:t>
            </a:r>
          </a:p>
          <a:p>
            <a:pPr marL="0" indent="0" algn="ctr">
              <a:buNone/>
            </a:pP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Sylviane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Herpin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(stabil ortama rağmen zor ama imkansız değil-5)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883920" y="502920"/>
            <a:ext cx="5183188" cy="5690899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 algn="ctr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Ortaya çıkan resimler</a:t>
            </a:r>
          </a:p>
          <a:p>
            <a:pPr marL="0" indent="0" algn="ctr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Şemalar farklı-algı-kişilik</a:t>
            </a:r>
          </a:p>
          <a:p>
            <a:pPr algn="ctr">
              <a:buFont typeface="Arial" charset="0"/>
              <a:buChar char="•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 söylemek istediğimi yeterince iyi ifade ettim mi?</a:t>
            </a:r>
          </a:p>
          <a:p>
            <a:pPr algn="ctr">
              <a:buFont typeface="Arial" charset="0"/>
              <a:buChar char="•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Dinlerken kendimi karşıya verdim mi? Var olan şemama mı ekledim?</a:t>
            </a:r>
          </a:p>
          <a:p>
            <a:pPr algn="ctr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Benim kafamdaki resim</a:t>
            </a:r>
          </a:p>
          <a:p>
            <a:pPr algn="ctr">
              <a:buFont typeface="Arial" pitchFamily="34" charset="0"/>
              <a:buChar char="•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Kafada canlanan farklı/hele gençse çağ ve algı farklı çünkü/yeni dil</a:t>
            </a:r>
          </a:p>
          <a:p>
            <a:pPr algn="ctr">
              <a:buFont typeface="Arial" pitchFamily="34" charset="0"/>
              <a:buChar char="•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Hiçbir resim kötü değil-Maksat iyi kötü seçmek değil maksat benzer resmi nasıl yapabiliriz</a:t>
            </a:r>
          </a:p>
          <a:p>
            <a:pPr algn="ctr">
              <a:buFont typeface="Arial" pitchFamily="34" charset="0"/>
              <a:buChar char="•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Bazen farklılığı övmek gerek-yetişkin kendi resmini över genç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narsist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bulur onu</a:t>
            </a:r>
          </a:p>
          <a:p>
            <a:pPr algn="ctr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İletişim kazası için çok sebep var/emek gerek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Hoca=Sanatçı (E.S.P)</a:t>
            </a:r>
          </a:p>
          <a:p>
            <a:pPr algn="ctr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8993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91" y="221673"/>
            <a:ext cx="10764982" cy="50153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ikdörtgen 4"/>
          <p:cNvSpPr/>
          <p:nvPr/>
        </p:nvSpPr>
        <p:spPr>
          <a:xfrm>
            <a:off x="2592724" y="5461153"/>
            <a:ext cx="78668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Etkili İletişim İçin 5 Unsur..</a:t>
            </a:r>
            <a:endParaRPr lang="tr-TR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78358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36" y="21138"/>
            <a:ext cx="11471564" cy="6858000"/>
          </a:xfrm>
        </p:spPr>
      </p:pic>
      <p:sp>
        <p:nvSpPr>
          <p:cNvPr id="5" name="Metin kutusu 4"/>
          <p:cNvSpPr txBox="1"/>
          <p:nvPr/>
        </p:nvSpPr>
        <p:spPr>
          <a:xfrm rot="13490507">
            <a:off x="1946637" y="3043238"/>
            <a:ext cx="250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atin typeface="Arial Black" panose="020B0A04020102020204" pitchFamily="34" charset="0"/>
              </a:rPr>
              <a:t>GÜVEN BAĞI</a:t>
            </a:r>
            <a:endParaRPr lang="tr-TR" sz="2400" dirty="0">
              <a:latin typeface="Arial Black" panose="020B0A04020102020204" pitchFamily="34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 rot="14963155">
            <a:off x="3065693" y="1587126"/>
            <a:ext cx="27481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 smtClean="0">
                <a:latin typeface="Arial Black" panose="020B0A04020102020204" pitchFamily="34" charset="0"/>
              </a:rPr>
              <a:t>DİNLEMEK </a:t>
            </a:r>
          </a:p>
          <a:p>
            <a:pPr algn="ctr"/>
            <a:r>
              <a:rPr lang="tr-TR" sz="2000" dirty="0" smtClean="0">
                <a:latin typeface="Arial Black" panose="020B0A04020102020204" pitchFamily="34" charset="0"/>
              </a:rPr>
              <a:t>(CAN KULAĞIYLA DİNLEMEK</a:t>
            </a:r>
            <a:endParaRPr lang="tr-TR" sz="2000" dirty="0">
              <a:latin typeface="Arial Black" panose="020B0A04020102020204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 rot="15964297">
            <a:off x="5011077" y="1363138"/>
            <a:ext cx="1958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>
                <a:latin typeface="Arial Black" panose="020B0A04020102020204" pitchFamily="34" charset="0"/>
              </a:rPr>
              <a:t>EMPATİ</a:t>
            </a:r>
            <a:endParaRPr lang="tr-TR" sz="2800" dirty="0">
              <a:latin typeface="Arial Black" panose="020B0A040201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 rot="17507464">
            <a:off x="6377257" y="1518574"/>
            <a:ext cx="2626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 smtClean="0">
                <a:latin typeface="Arial Black" panose="020B0A04020102020204" pitchFamily="34" charset="0"/>
              </a:rPr>
              <a:t>KONUŞMAK </a:t>
            </a:r>
          </a:p>
          <a:p>
            <a:pPr algn="ctr"/>
            <a:r>
              <a:rPr lang="tr-TR" sz="2000" dirty="0" smtClean="0">
                <a:latin typeface="Arial Black" panose="020B0A04020102020204" pitchFamily="34" charset="0"/>
              </a:rPr>
              <a:t>(GÜZEL SÖZ SÖYLEMEK)</a:t>
            </a:r>
            <a:endParaRPr lang="tr-TR" sz="2000" dirty="0">
              <a:latin typeface="Arial Black" panose="020B0A040201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 rot="19630491">
            <a:off x="8592886" y="3670432"/>
            <a:ext cx="20663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 smtClean="0">
                <a:latin typeface="Arial Black" panose="020B0A04020102020204" pitchFamily="34" charset="0"/>
              </a:rPr>
              <a:t>TUTARLILIK</a:t>
            </a:r>
            <a:endParaRPr lang="tr-TR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0375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58982" y="196736"/>
            <a:ext cx="5264725" cy="939337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1. GÜVEN BAĞI</a:t>
            </a:r>
            <a:endParaRPr lang="tr-TR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58982" y="939686"/>
            <a:ext cx="5652654" cy="5375563"/>
          </a:xfrm>
        </p:spPr>
        <p:txBody>
          <a:bodyPr>
            <a:noAutofit/>
          </a:bodyPr>
          <a:lstStyle/>
          <a:p>
            <a:pPr algn="just"/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Öce selam sonra kelam..</a:t>
            </a:r>
          </a:p>
          <a:p>
            <a:pPr algn="just"/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«Oğlumuza sadece dayısı söz geçiriyor» , «Ben söyleyince yapmaz Ayşe Öğretmen söyleyince yapıyor»</a:t>
            </a:r>
          </a:p>
          <a:p>
            <a:pPr algn="just"/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Çocuk/Genç güvendiğine aralar kalbinin kapısını (İçeri girebilirsek sözler filtreye takılmaz, bir kulaktan girip diğerinden çıkmaz, kalbe sirayet eder)</a:t>
            </a:r>
          </a:p>
          <a:p>
            <a:pPr algn="just"/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Güven bağının yolu ilk bizim kapımızı açmamız (Koşulsuz kabul) </a:t>
            </a:r>
          </a:p>
          <a:p>
            <a:pPr marL="0" indent="0" algn="just">
              <a:buNone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Benim istediğim gibi biri olursan kabul edilirsin</a:t>
            </a:r>
          </a:p>
          <a:p>
            <a:pPr algn="just"/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RESİM ÇİZENLER ARASINDA ÖNCEDEN BİR TANIŞIKLIK-BAĞ OLSA DAHA KOLAY OLURDU ANLAŞMAK</a:t>
            </a:r>
          </a:p>
          <a:p>
            <a:pPr algn="just"/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İçerik Yer Tutucusu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289965" y="734292"/>
            <a:ext cx="6248396" cy="55556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840155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75853" y="1828800"/>
            <a:ext cx="10986655" cy="3581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200" dirty="0" smtClean="0">
                <a:latin typeface="Imprint MT Shadow" panose="04020605060303030202" pitchFamily="82" charset="0"/>
              </a:rPr>
              <a:t>Kişiler arasındaki ilişkiler bozuk bir temele oturmuşsa iletişimde kullanılan dil ne kadar kaliteli olursa olsun sağlıklı bir yol </a:t>
            </a:r>
            <a:r>
              <a:rPr lang="tr-TR" sz="3200" dirty="0" err="1" smtClean="0">
                <a:latin typeface="Imprint MT Shadow" panose="04020605060303030202" pitchFamily="82" charset="0"/>
              </a:rPr>
              <a:t>katedilemez</a:t>
            </a:r>
            <a:r>
              <a:rPr lang="tr-TR" sz="3200" dirty="0" smtClean="0">
                <a:latin typeface="Imprint MT Shadow" panose="04020605060303030202" pitchFamily="82" charset="0"/>
              </a:rPr>
              <a:t>. İletişimde ilişki ve içerik boyutu vardır ve </a:t>
            </a:r>
            <a:r>
              <a:rPr lang="tr-TR" sz="3200" dirty="0" err="1" smtClean="0">
                <a:latin typeface="Imprint MT Shadow" panose="04020605060303030202" pitchFamily="82" charset="0"/>
              </a:rPr>
              <a:t>öncelenmesi</a:t>
            </a:r>
            <a:r>
              <a:rPr lang="tr-TR" sz="3200" dirty="0" smtClean="0">
                <a:latin typeface="Imprint MT Shadow" panose="04020605060303030202" pitchFamily="82" charset="0"/>
              </a:rPr>
              <a:t> gereken ilişki boyutudur.</a:t>
            </a:r>
          </a:p>
          <a:p>
            <a:pPr marL="0" indent="0" algn="just">
              <a:buNone/>
            </a:pPr>
            <a:r>
              <a:rPr lang="tr-TR" sz="3200" dirty="0" smtClean="0">
                <a:latin typeface="Imprint MT Shadow" panose="04020605060303030202" pitchFamily="82" charset="0"/>
              </a:rPr>
              <a:t>DOĞAN CÜCELOĞLU</a:t>
            </a:r>
            <a:endParaRPr lang="tr-TR" sz="3200" dirty="0">
              <a:latin typeface="Imprint MT Shadow" panose="0402060506030303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0266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89709" y="173182"/>
            <a:ext cx="9601200" cy="1485900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2. DİNLEMEK</a:t>
            </a:r>
            <a:br>
              <a:rPr lang="tr-TR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tr-TR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(CAN KULAĞIYLA DİNLEMEK)</a:t>
            </a:r>
            <a:endParaRPr lang="tr-TR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89709" y="1537855"/>
            <a:ext cx="6373091" cy="5173373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Dinlemek&gt;Konuşmak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Dinlemek = «Tüm dikkatimi sana yönelttim, sana ve söyleyeceklerine önem veriyorum»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Kendini ifade etme şansı vermektir;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İyileştirir, geliştirir, sakinleştirir, özgüveni ve öz saygıyı besler.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Dinlemek pasif bir eylem değil;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Bedenen yönelmek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Meşguliyeti terk etmek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Göz teması ve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feedback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YAPMA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Senin aklın ermez-Ben tecrübeliyim hep beni dinle- Hevesini kırma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RESİM ÇİZERKEN SÖYLENENLERİ DİNLEMESE ORTAYA NE ÇIKARDI?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982" y="1427018"/>
            <a:ext cx="5084618" cy="52842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614540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55" y="138546"/>
            <a:ext cx="11042071" cy="6719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560188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92727" y="242104"/>
            <a:ext cx="5763491" cy="967405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3. EMPATİ</a:t>
            </a:r>
            <a:endParaRPr lang="tr-TR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2727" y="942110"/>
            <a:ext cx="5542363" cy="5805054"/>
          </a:xfrm>
        </p:spPr>
        <p:txBody>
          <a:bodyPr>
            <a:noAutofit/>
          </a:bodyPr>
          <a:lstStyle/>
          <a:p>
            <a:pPr algn="just"/>
            <a:r>
              <a:rPr lang="tr-T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kişinin kendisini duygu ve düşüncelerinden soyutlayarak, bir başkasının inançlarını arzularını ve özellikle duygularını anlayabilme yeteneği.</a:t>
            </a:r>
          </a:p>
          <a:p>
            <a:pPr algn="just"/>
            <a:r>
              <a:rPr lang="tr-T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Dünyaya çocuğun/gencin aklı ve kalbiyle bakmak.. (Büyüdükçe kalp/akıl evrilir kendimiz gibi dinlersek ve bakarsak çatışırız. Öfkesi, mutluluğu, çaresizliği anlamsız gelir) (karikatür)</a:t>
            </a:r>
          </a:p>
          <a:p>
            <a:pPr algn="just"/>
            <a:r>
              <a:rPr lang="tr-T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Empati aynı dili konuşmaya yarar (Aynı dilden konuşmuyorsak söylenenler anlamsızdır/TURİST)</a:t>
            </a:r>
          </a:p>
          <a:p>
            <a:pPr marL="0" indent="0" algn="just">
              <a:buNone/>
            </a:pPr>
            <a:r>
              <a:rPr lang="tr-T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RESİM ÇİZERKEN BUNU DERKEN NE KAST EDİYOR OLABİLİR (YAŞI-CİNSİYETİ-KARAKTERİ)</a:t>
            </a:r>
          </a:p>
          <a:p>
            <a:pPr algn="just"/>
            <a:endParaRPr lang="tr-TR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218" y="942110"/>
            <a:ext cx="5597237" cy="58050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137751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TM10001105[[fn=Kırpma]]</Template>
  <TotalTime>266</TotalTime>
  <Words>840</Words>
  <Application>Microsoft Office PowerPoint</Application>
  <PresentationFormat>Özel</PresentationFormat>
  <Paragraphs>105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Crop</vt:lpstr>
      <vt:lpstr>PowerPoint Sunusu</vt:lpstr>
      <vt:lpstr>PowerPoint Sunusu</vt:lpstr>
      <vt:lpstr>PowerPoint Sunusu</vt:lpstr>
      <vt:lpstr>PowerPoint Sunusu</vt:lpstr>
      <vt:lpstr>1. GÜVEN BAĞI</vt:lpstr>
      <vt:lpstr>PowerPoint Sunusu</vt:lpstr>
      <vt:lpstr>2. DİNLEMEK (CAN KULAĞIYLA DİNLEMEK)</vt:lpstr>
      <vt:lpstr>PowerPoint Sunusu</vt:lpstr>
      <vt:lpstr>3. EMPATİ</vt:lpstr>
      <vt:lpstr>PowerPoint Sunusu</vt:lpstr>
      <vt:lpstr>4. KONUŞMAK  (GÜZEL SÖZ SÖYLEMEK)</vt:lpstr>
      <vt:lpstr>PowerPoint Sunusu</vt:lpstr>
      <vt:lpstr>KONUŞMALARDAKİ HATALAR:</vt:lpstr>
      <vt:lpstr>PowerPoint Sunusu</vt:lpstr>
      <vt:lpstr>PowerPoint Sunusu</vt:lpstr>
      <vt:lpstr>5. TUTARLILIK</vt:lpstr>
      <vt:lpstr>Dinlediginiz için tesekkür ederim sehercoskun209@gmail.com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</dc:creator>
  <cp:lastModifiedBy>USER</cp:lastModifiedBy>
  <cp:revision>26</cp:revision>
  <dcterms:created xsi:type="dcterms:W3CDTF">2022-03-05T05:06:29Z</dcterms:created>
  <dcterms:modified xsi:type="dcterms:W3CDTF">2022-03-08T18:08:57Z</dcterms:modified>
</cp:coreProperties>
</file>